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67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</p:sldIdLst>
  <p:sldSz cx="18288000" cy="10287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Bahnschrift" panose="020B0502040204020203" pitchFamily="34" charset="0"/>
      <p:regular r:id="rId25"/>
      <p:bold r:id="rId26"/>
    </p:embeddedFont>
    <p:embeddedFont>
      <p:font typeface="X Typewriter" panose="02000609000000000000" pitchFamily="49" charset="0"/>
      <p:regular r:id="rId27"/>
    </p:embeddedFont>
    <p:embeddedFont>
      <p:font typeface="มอนตี้" panose="020B0604020202020204" charset="-34"/>
      <p:regular r:id="rId28"/>
    </p:embeddedFont>
    <p:embeddedFont>
      <p:font typeface="Italy A" panose="02000503000000020004" pitchFamily="2" charset="0"/>
      <p:boldItalic r:id="rId29"/>
    </p:embeddedFont>
    <p:embeddedFont>
      <p:font typeface="Awesome Lathusca" panose="020B0604020202020204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87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lum bright="70000" contrast="-70000"/>
            </a:blip>
            <a:stretch>
              <a:fillRect t="-9222" b="-9222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81000" y="2625803"/>
            <a:ext cx="11049000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96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1855 – 1881 гг. – правление Александра </a:t>
            </a:r>
            <a:r>
              <a:rPr lang="en-US" sz="96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II</a:t>
            </a:r>
            <a:endParaRPr lang="en-US" sz="9600" dirty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694" y="495300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63401" y="-1"/>
            <a:ext cx="6329680" cy="945495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960860" y="9227486"/>
            <a:ext cx="63271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ru-RU" sz="2400" dirty="0" smtClean="0">
                <a:latin typeface="Bahnschrift" panose="020B0502040204020203" pitchFamily="34" charset="0"/>
              </a:rPr>
              <a:t>Фото С. Л. Левицкого. Александр </a:t>
            </a:r>
            <a:r>
              <a:rPr lang="ru-RU" sz="2400" dirty="0">
                <a:latin typeface="Bahnschrift" panose="020B0502040204020203" pitchFamily="34" charset="0"/>
              </a:rPr>
              <a:t>II</a:t>
            </a:r>
            <a:r>
              <a:rPr lang="ru-RU" sz="2400" dirty="0" smtClean="0">
                <a:latin typeface="Bahnschrift" panose="020B0502040204020203" pitchFamily="34" charset="0"/>
              </a:rPr>
              <a:t>. </a:t>
            </a:r>
            <a:br>
              <a:rPr lang="ru-RU" sz="2400" dirty="0" smtClean="0">
                <a:latin typeface="Bahnschrift" panose="020B0502040204020203" pitchFamily="34" charset="0"/>
              </a:rPr>
            </a:br>
            <a:r>
              <a:rPr lang="ru-RU" sz="2400" dirty="0" smtClean="0">
                <a:latin typeface="Bahnschrift" panose="020B0502040204020203" pitchFamily="34" charset="0"/>
              </a:rPr>
              <a:t>1878-1879.</a:t>
            </a:r>
            <a:endParaRPr lang="ru-RU" sz="2400" dirty="0">
              <a:latin typeface="Bahnschrift" panose="020B0502040204020203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stretch>
              <a:fillRect t="-9222" b="-9222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533400" y="126742"/>
            <a:ext cx="17221200" cy="100335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</a:t>
            </a:r>
            <a:r>
              <a:rPr lang="ru-RU" sz="4400" b="1" dirty="0" smtClean="0"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Крестьянская реформа 1861 г. </a:t>
            </a:r>
          </a:p>
          <a:p>
            <a:pPr algn="just"/>
            <a:r>
              <a:rPr lang="ru-RU" sz="4400" dirty="0"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Записка Д. А. Оболенского за 1861 </a:t>
            </a:r>
            <a:r>
              <a:rPr lang="ru-RU" sz="4400" dirty="0" smtClean="0"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год.</a:t>
            </a:r>
          </a:p>
          <a:p>
            <a:pPr algn="just"/>
            <a:endParaRPr lang="ru-RU" sz="4400" dirty="0" smtClean="0"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4000" dirty="0"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18-го февраля. Сегодня я был у великого князя и мог довольно долго с ним говорить. Это в первый раз, как он занимается крестьянским вопросом, хотя здесь все убеждены, что я сильно действую и имею влияние на великого князя по крестьянскому делу, но, повторяю, я в первый раз сегодня с ним говорил об этом деле. Я поздравил его с последним днем старой истории России и с наступлением новейшей эпохи. Сегодня последнее заседание Государственного совета, и завтра государь подпишет Манифест, но он не будет объявлен прежде Великого поста. Несмотря на то, завтра, по всей вероятности, народ будет толпиться на площади перед дворцом и ожидать чего-нибудь. Дай Бог, чтобы прошло это без эпизода.</a:t>
            </a:r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9591" y="-329365"/>
            <a:ext cx="2805865" cy="280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136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667000" y="1714500"/>
            <a:ext cx="11506200" cy="55092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</a:t>
            </a:r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Крестьянская реформа 1861 г. </a:t>
            </a: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5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19 февраля 1861 г. </a:t>
            </a:r>
            <a:r>
              <a:rPr lang="ru-RU" sz="5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– Александр II подписал Манифест об отмене крепостного права и Общие положения</a:t>
            </a:r>
            <a:r>
              <a:rPr lang="ru-RU" sz="5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</a:t>
            </a:r>
            <a:endParaRPr lang="ru-RU" sz="5400" dirty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9613" y="7057786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637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 t="-9222" b="-9222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09600" y="30079"/>
            <a:ext cx="17373600" cy="106490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</a:t>
            </a:r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Крестьянская реформа 1861 г. </a:t>
            </a: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40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Изучите комплект документов и ответьте на вопросы: </a:t>
            </a:r>
          </a:p>
          <a:p>
            <a:pPr algn="just"/>
            <a:r>
              <a:rPr lang="ru-RU" sz="40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1). Каким образом изменилось положение крестьян, исходя из текста Положения? </a:t>
            </a:r>
          </a:p>
          <a:p>
            <a:pPr algn="just"/>
            <a:r>
              <a:rPr lang="ru-RU" sz="40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2). Каким образом решался земельный вопрос между крестьянином и помещиком? Как определялся размер земли? Какова роль государства в данном вопросе? </a:t>
            </a:r>
          </a:p>
          <a:p>
            <a:pPr algn="just"/>
            <a:r>
              <a:rPr lang="ru-RU" sz="40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3). Какое новое явление в русской деревне указано в Положении? Какую функцию выполнял помещик по отношению к крестьянам? </a:t>
            </a:r>
          </a:p>
          <a:p>
            <a:pPr algn="just"/>
            <a:r>
              <a:rPr lang="ru-RU" sz="40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Составьте определение терминам: «уставная грамота», «</a:t>
            </a:r>
            <a:r>
              <a:rPr lang="ru-RU" sz="4000" b="1" dirty="0" err="1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временнообязанные</a:t>
            </a:r>
            <a:r>
              <a:rPr lang="ru-RU" sz="40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крестьяне», «мировые посредники». </a:t>
            </a:r>
          </a:p>
          <a:p>
            <a:pPr algn="just"/>
            <a:r>
              <a:rPr lang="ru-RU" sz="40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4). Как изменились размеры земельных наделов крестьян в результате проведенной реформы?</a:t>
            </a:r>
          </a:p>
          <a:p>
            <a:pPr algn="just"/>
            <a:r>
              <a:rPr lang="ru-RU" sz="40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Составьте определение терминам: «отрезки», «прирезки».</a:t>
            </a:r>
          </a:p>
          <a:p>
            <a:pPr algn="just"/>
            <a:endParaRPr lang="ru-RU" sz="4400" dirty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8191" y="-329365"/>
            <a:ext cx="2577265" cy="257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467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667000" y="1714500"/>
            <a:ext cx="11277600" cy="63401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</a:t>
            </a:r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Крестьянская реформа 1861 г. </a:t>
            </a: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5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Уставная</a:t>
            </a:r>
            <a:r>
              <a:rPr lang="ru-RU" sz="5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</a:t>
            </a:r>
            <a:r>
              <a:rPr lang="ru-RU" sz="5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грамота</a:t>
            </a:r>
            <a:r>
              <a:rPr lang="ru-RU" sz="5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— документ, в котором определяются постоянные поземельные отношения между каждым помещиком и находящимися на его земле крестьянами</a:t>
            </a:r>
            <a:r>
              <a:rPr lang="ru-RU" sz="5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</a:t>
            </a:r>
            <a:endParaRPr lang="ru-RU" sz="5400" dirty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7239763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446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667000" y="1714500"/>
            <a:ext cx="11353800" cy="7263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</a:t>
            </a:r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Крестьянская реформа 1861 г. </a:t>
            </a: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4800" b="1" dirty="0" err="1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Временнообязанные</a:t>
            </a:r>
            <a:r>
              <a:rPr lang="ru-RU" sz="48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</a:t>
            </a:r>
            <a:r>
              <a:rPr lang="ru-RU" sz="48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крестьяне</a:t>
            </a:r>
            <a:r>
              <a:rPr lang="ru-RU" sz="48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— бывшие помещичьи крестьяне, получившие личную свободу после отмены крепостного права в 1861 году, но не выкупившие землю у помещика и продолжавшие исполнять оброк или барщину за пользование помещичьей землей</a:t>
            </a:r>
            <a:r>
              <a:rPr lang="ru-RU" sz="48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</a:t>
            </a:r>
            <a:endParaRPr lang="ru-RU" sz="4800" dirty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1971" y="959792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3167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667000" y="1714500"/>
            <a:ext cx="11506200" cy="71711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</a:t>
            </a:r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Крестьянская реформа 1861 г. </a:t>
            </a: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5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Мировые</a:t>
            </a:r>
            <a:r>
              <a:rPr lang="ru-RU" sz="5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</a:t>
            </a:r>
            <a:r>
              <a:rPr lang="ru-RU" sz="5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посредники</a:t>
            </a:r>
            <a:r>
              <a:rPr lang="ru-RU" sz="5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— должность, введенная в результате крестьянской реформы 1861 г. для улаживания поземельных отношений между помещиками и крестьянами. </a:t>
            </a: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1971" y="959792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541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667000" y="1714500"/>
            <a:ext cx="11506200" cy="63401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</a:t>
            </a:r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Крестьянская реформа 1861 г. </a:t>
            </a: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5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Отрезки</a:t>
            </a:r>
            <a:r>
              <a:rPr lang="ru-RU" sz="5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</a:t>
            </a:r>
            <a:r>
              <a:rPr lang="ru-RU" sz="5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— часть находившихся в пользовании крестьян земель, отрезанных в пользу помещиков, если крестьянский надел был больше установленной нормы. </a:t>
            </a: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1971" y="959792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252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667000" y="1714500"/>
            <a:ext cx="11506200" cy="63401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</a:t>
            </a:r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Крестьянская реформа 1861 г. </a:t>
            </a: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5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Прирезки</a:t>
            </a:r>
            <a:r>
              <a:rPr lang="ru-RU" sz="5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— участки земли, которые не были до реформы в пользовании крестьянина, но добавлялись к крестьянскому наделу, если он был меньше установленной нормы.</a:t>
            </a: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1971" y="959792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849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50700" y="-2008272"/>
            <a:ext cx="11219739" cy="14773808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362200" y="1685313"/>
            <a:ext cx="11125200" cy="738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96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В чьих интересах была проведена Крестьянская реформа?</a:t>
            </a:r>
            <a:endParaRPr lang="en-US" sz="9600" dirty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8712" y="260830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70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692999" y="-2950299"/>
            <a:ext cx="12918537" cy="167617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389766" y="1275585"/>
            <a:ext cx="11545433" cy="738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0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Домашнее задание: </a:t>
            </a:r>
          </a:p>
          <a:p>
            <a:pPr algn="ctr"/>
            <a:r>
              <a:rPr lang="ru-RU" sz="6000" b="1" spc="300" dirty="0">
                <a:solidFill>
                  <a:schemeClr val="accent3">
                    <a:lumMod val="50000"/>
                  </a:schemeClr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Изучить §15</a:t>
            </a:r>
            <a:r>
              <a:rPr lang="ru-RU" sz="6000" b="1" spc="300" dirty="0" smtClean="0">
                <a:solidFill>
                  <a:schemeClr val="accent3">
                    <a:lumMod val="50000"/>
                  </a:schemeClr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</a:t>
            </a:r>
          </a:p>
          <a:p>
            <a:pPr algn="ctr"/>
            <a:endParaRPr lang="ru-RU" sz="6000" b="1" spc="300" dirty="0">
              <a:solidFill>
                <a:schemeClr val="accent3">
                  <a:lumMod val="50000"/>
                </a:schemeClr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6000" b="1" spc="300" dirty="0">
                <a:solidFill>
                  <a:schemeClr val="accent3">
                    <a:lumMod val="50000"/>
                  </a:schemeClr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Докажите, что подготовка отмены крепостного права велась властями с учетом общественного мнения. Приведите один аргумент. </a:t>
            </a: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8600" y="944552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097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2115052" y="-3333250"/>
            <a:ext cx="12496799" cy="17258297"/>
          </a:xfrm>
          <a:custGeom>
            <a:avLst/>
            <a:gdLst/>
            <a:ahLst/>
            <a:cxnLst/>
            <a:rect l="l" t="t" r="r" b="b"/>
            <a:pathLst>
              <a:path w="11219739" h="14813171">
                <a:moveTo>
                  <a:pt x="0" y="0"/>
                </a:moveTo>
                <a:lnTo>
                  <a:pt x="11219739" y="0"/>
                </a:lnTo>
                <a:lnTo>
                  <a:pt x="11219739" y="14813171"/>
                </a:lnTo>
                <a:lnTo>
                  <a:pt x="0" y="148131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13" r="-913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819400" y="932253"/>
            <a:ext cx="12725400" cy="90794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4000" spc="6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1</a:t>
            </a:r>
            <a:r>
              <a:rPr lang="ru-RU" sz="4000" spc="6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). </a:t>
            </a:r>
            <a:r>
              <a:rPr lang="ru-RU" sz="4000" spc="6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Как вы думаете, какой смысл автор заложил в словосочетание «цепь великая»? </a:t>
            </a:r>
          </a:p>
          <a:p>
            <a:pPr algn="just"/>
            <a:r>
              <a:rPr lang="ru-RU" sz="4000" spc="6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2). Как вы думаете, в чем смысл высказывания «Одним концом по барину, другим по мужику</a:t>
            </a:r>
            <a:r>
              <a:rPr lang="ru-RU" sz="4000" spc="6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!»?</a:t>
            </a:r>
            <a:endParaRPr lang="en-US" sz="4000" spc="6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มอนตี้"/>
              <a:sym typeface="มอนตี้"/>
            </a:endParaRPr>
          </a:p>
          <a:p>
            <a:pPr algn="ctr">
              <a:lnSpc>
                <a:spcPts val="5999"/>
              </a:lnSpc>
            </a:pPr>
            <a:endParaRPr lang="en-US" sz="4000" spc="6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มอนตี้"/>
              <a:sym typeface="มอนตี้"/>
            </a:endParaRPr>
          </a:p>
          <a:p>
            <a:pPr algn="ctr">
              <a:lnSpc>
                <a:spcPts val="5999"/>
              </a:lnSpc>
            </a:pPr>
            <a:r>
              <a:rPr lang="ru-RU" sz="4000" spc="6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Порвалась </a:t>
            </a:r>
            <a:r>
              <a:rPr lang="ru-RU" sz="4000" spc="6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цепь великая,</a:t>
            </a:r>
          </a:p>
          <a:p>
            <a:pPr algn="ctr">
              <a:lnSpc>
                <a:spcPts val="5999"/>
              </a:lnSpc>
            </a:pPr>
            <a:r>
              <a:rPr lang="ru-RU" sz="4000" spc="6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Порвалась — </a:t>
            </a:r>
            <a:r>
              <a:rPr lang="ru-RU" sz="4000" spc="600" dirty="0" err="1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расскочилася</a:t>
            </a:r>
            <a:endParaRPr lang="ru-RU" sz="4000" spc="600" dirty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มอนตี้"/>
              <a:sym typeface="มอนตี้"/>
            </a:endParaRPr>
          </a:p>
          <a:p>
            <a:pPr algn="ctr">
              <a:lnSpc>
                <a:spcPts val="5999"/>
              </a:lnSpc>
            </a:pPr>
            <a:r>
              <a:rPr lang="ru-RU" sz="4000" spc="6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Одним концом по барину,</a:t>
            </a:r>
          </a:p>
          <a:p>
            <a:pPr algn="ctr">
              <a:lnSpc>
                <a:spcPts val="5999"/>
              </a:lnSpc>
            </a:pPr>
            <a:r>
              <a:rPr lang="ru-RU" sz="4000" spc="6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Другим по мужику</a:t>
            </a:r>
            <a:r>
              <a:rPr lang="ru-RU" sz="4000" spc="6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มอนตี้"/>
                <a:sym typeface="มอนตี้"/>
              </a:rPr>
              <a:t>!..</a:t>
            </a:r>
            <a:endParaRPr lang="en-US" sz="4000" spc="6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มอนตี้"/>
              <a:sym typeface="มอนตี้"/>
            </a:endParaRPr>
          </a:p>
          <a:p>
            <a:pPr algn="r">
              <a:lnSpc>
                <a:spcPts val="5999"/>
              </a:lnSpc>
            </a:pPr>
            <a:r>
              <a:rPr lang="ru-RU" sz="4000" spc="600" dirty="0" smtClean="0">
                <a:solidFill>
                  <a:srgbClr val="000000"/>
                </a:solidFill>
                <a:latin typeface="Italy A" panose="02000503000000020004" pitchFamily="2" charset="0"/>
                <a:ea typeface="มอนตี้"/>
                <a:cs typeface="มอนตี้"/>
                <a:sym typeface="มอนตี้"/>
              </a:rPr>
              <a:t>Н</a:t>
            </a:r>
            <a:r>
              <a:rPr lang="ru-RU" sz="4000" spc="600" dirty="0">
                <a:solidFill>
                  <a:srgbClr val="000000"/>
                </a:solidFill>
                <a:latin typeface="Italy A" panose="02000503000000020004" pitchFamily="2" charset="0"/>
                <a:ea typeface="มอนตี้"/>
                <a:cs typeface="มอนตี้"/>
                <a:sym typeface="มอนตี้"/>
              </a:rPr>
              <a:t>. А. Некрасов. </a:t>
            </a:r>
            <a:r>
              <a:rPr lang="en-US" sz="4000" spc="600" dirty="0" smtClean="0">
                <a:solidFill>
                  <a:srgbClr val="000000"/>
                </a:solidFill>
                <a:latin typeface="Italy A" panose="02000503000000020004" pitchFamily="2" charset="0"/>
                <a:ea typeface="มอนตี้"/>
                <a:cs typeface="มอนตี้"/>
                <a:sym typeface="มอนตี้"/>
              </a:rPr>
              <a:t/>
            </a:r>
            <a:br>
              <a:rPr lang="en-US" sz="4000" spc="600" dirty="0" smtClean="0">
                <a:solidFill>
                  <a:srgbClr val="000000"/>
                </a:solidFill>
                <a:latin typeface="Italy A" panose="02000503000000020004" pitchFamily="2" charset="0"/>
                <a:ea typeface="มอนตี้"/>
                <a:cs typeface="มอนตี้"/>
                <a:sym typeface="มอนตี้"/>
              </a:rPr>
            </a:br>
            <a:r>
              <a:rPr lang="ru-RU" sz="4000" spc="600" dirty="0" smtClean="0">
                <a:solidFill>
                  <a:srgbClr val="000000"/>
                </a:solidFill>
                <a:latin typeface="Italy A" panose="02000503000000020004" pitchFamily="2" charset="0"/>
                <a:ea typeface="มอนตี้"/>
                <a:cs typeface="มอนตี้"/>
                <a:sym typeface="มอนตี้"/>
              </a:rPr>
              <a:t>Кому </a:t>
            </a:r>
            <a:r>
              <a:rPr lang="ru-RU" sz="4000" spc="600" dirty="0">
                <a:solidFill>
                  <a:srgbClr val="000000"/>
                </a:solidFill>
                <a:latin typeface="Italy A" panose="02000503000000020004" pitchFamily="2" charset="0"/>
                <a:ea typeface="มอนตี้"/>
                <a:cs typeface="มอนตี้"/>
                <a:sym typeface="มอนตี้"/>
              </a:rPr>
              <a:t>на Руси жить хорошо</a:t>
            </a:r>
            <a:r>
              <a:rPr lang="ru-RU" sz="4000" spc="600" dirty="0" smtClean="0">
                <a:solidFill>
                  <a:srgbClr val="000000"/>
                </a:solidFill>
                <a:latin typeface="Italy A" panose="02000503000000020004" pitchFamily="2" charset="0"/>
                <a:ea typeface="มอนตี้"/>
                <a:cs typeface="มอนตี้"/>
                <a:sym typeface="มอนตี้"/>
              </a:rPr>
              <a:t>!</a:t>
            </a:r>
            <a:endParaRPr lang="ru-RU" sz="4000" spc="600" dirty="0">
              <a:solidFill>
                <a:srgbClr val="000000"/>
              </a:solidFill>
              <a:latin typeface="Italy A" panose="02000503000000020004" pitchFamily="2" charset="0"/>
              <a:ea typeface="มอนตี้"/>
              <a:cs typeface="มอนตี้"/>
              <a:sym typeface="มอนตี้"/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6822412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50700" y="-2008272"/>
            <a:ext cx="11219739" cy="14773808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362200" y="1685313"/>
            <a:ext cx="11125200" cy="73866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96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В чьих интересах была проведена Крестьянская реформа?</a:t>
            </a:r>
            <a:endParaRPr lang="en-US" sz="9600" dirty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5688" y="260830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149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50700" y="-2008272"/>
            <a:ext cx="11219739" cy="14773808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209800" y="2181150"/>
            <a:ext cx="10744200" cy="5924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sz="40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19</a:t>
            </a:r>
            <a:r>
              <a:rPr lang="ru-RU" sz="40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.02.2025 г.</a:t>
            </a:r>
            <a:endParaRPr lang="en-US" sz="40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ctr"/>
            <a:r>
              <a:rPr lang="ru-RU" sz="115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Крестьянская </a:t>
            </a:r>
            <a:r>
              <a:rPr lang="ru-RU" sz="115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реформа </a:t>
            </a:r>
            <a:r>
              <a:rPr lang="en-US" sz="115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/>
            </a:r>
            <a:br>
              <a:rPr lang="en-US" sz="115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</a:br>
            <a:r>
              <a:rPr lang="ru-RU" sz="115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1861 </a:t>
            </a:r>
            <a:r>
              <a:rPr lang="ru-RU" sz="115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г.</a:t>
            </a:r>
            <a:endParaRPr lang="en-US" sz="11500" dirty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9613" y="7057786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999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362200" y="938075"/>
            <a:ext cx="11963400" cy="812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42950" indent="-742950" algn="just">
              <a:buAutoNum type="arabicPeriod"/>
            </a:pPr>
            <a:r>
              <a:rPr lang="ru-RU" sz="4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Предпосылки крестьянской реформы</a:t>
            </a:r>
          </a:p>
          <a:p>
            <a:pPr marL="742950" indent="-742950" algn="just">
              <a:buAutoNum type="arabicPeriod"/>
            </a:pPr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1). Какие предложения высказывают исторические деятели Александру II?</a:t>
            </a: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2). Какие явления в социально-экономической сфере Российской империи можно отметить? </a:t>
            </a: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3). Какую общую характеристику дают Александру II современники? </a:t>
            </a: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4). Сделайте вывод о предпосылках Крестьянской реформы. </a:t>
            </a: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4948" y="117278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426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362200" y="938075"/>
            <a:ext cx="11963400" cy="812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1. Предпосылки крестьянской реформы</a:t>
            </a:r>
          </a:p>
          <a:p>
            <a:pPr marL="742950" indent="-742950" algn="just">
              <a:buAutoNum type="arabicPeriod"/>
            </a:pPr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4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</a:t>
            </a:r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). Тормозящее влияние крепостного права на развитие сельского хозяйства и промышленности, военной техники.  </a:t>
            </a: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2). Рост крестьянских волнений. </a:t>
            </a: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3). Политический кризис после поражения в Крымской войне: записки от представителей общественных течений. </a:t>
            </a: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4). Характер Александра Николаевича. </a:t>
            </a: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7792" y="7498491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711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362200" y="938075"/>
            <a:ext cx="11963400" cy="812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2. Подготовка крестьянской реформы</a:t>
            </a:r>
          </a:p>
          <a:p>
            <a:pPr marL="742950" indent="-742950" algn="just">
              <a:buAutoNum type="arabicPeriod"/>
            </a:pPr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1). Какие органы для проведения Крестьянской реформы были созданы в Российской империи? Назовите даты их образования и состав этих органов. </a:t>
            </a: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2). Какие проекты предлагали члены названных органов? Как вы думаете, какой проект был принят, исходя из дальнейшей деятельности Александра II?</a:t>
            </a: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231906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190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362200" y="938075"/>
            <a:ext cx="11963400" cy="88024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2. Подготовка крестьянской реформы</a:t>
            </a:r>
          </a:p>
          <a:p>
            <a:pPr marL="742950" indent="-742950" algn="just">
              <a:buAutoNum type="arabicPeriod"/>
            </a:pPr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4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 января 1857 г. – создание Секретного комитета по крестьянскому делу.</a:t>
            </a:r>
          </a:p>
          <a:p>
            <a:pPr algn="just"/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Состав: </a:t>
            </a:r>
            <a:r>
              <a:rPr lang="ru-RU" sz="4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Я</a:t>
            </a:r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И. Ростовцев, Н. А. </a:t>
            </a:r>
            <a:r>
              <a:rPr lang="ru-RU" sz="4400" dirty="0" err="1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Милютин</a:t>
            </a:r>
            <a:r>
              <a:rPr lang="ru-RU" sz="4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, М. А. Корф, П. П. Гагарин.</a:t>
            </a:r>
            <a:r>
              <a:rPr lang="ru-RU" sz="4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 </a:t>
            </a:r>
          </a:p>
          <a:p>
            <a:pPr algn="just"/>
            <a:r>
              <a:rPr lang="ru-RU" sz="4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1858 г. – Секретный комитет переименован в Главный комитет. </a:t>
            </a:r>
          </a:p>
          <a:p>
            <a:pPr algn="just"/>
            <a:r>
              <a:rPr lang="ru-RU" sz="4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1859 г. – создание Редакционной комиссии, в состав которой входили чиновники (Я. И. Ростовцев) и эксперты (представители дворянства).</a:t>
            </a: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0700" y="193806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83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128292">
            <a:off x="12706372" y="2249808"/>
            <a:ext cx="9105857" cy="6749716"/>
          </a:xfrm>
          <a:custGeom>
            <a:avLst/>
            <a:gdLst/>
            <a:ahLst/>
            <a:cxnLst/>
            <a:rect l="l" t="t" r="r" b="b"/>
            <a:pathLst>
              <a:path w="9105857" h="6749716">
                <a:moveTo>
                  <a:pt x="0" y="0"/>
                </a:moveTo>
                <a:lnTo>
                  <a:pt x="9105856" y="0"/>
                </a:lnTo>
                <a:lnTo>
                  <a:pt x="9105856" y="6749717"/>
                </a:lnTo>
                <a:lnTo>
                  <a:pt x="0" y="6749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563271" y="-3084968"/>
            <a:ext cx="11699337" cy="16456936"/>
          </a:xfrm>
          <a:custGeom>
            <a:avLst/>
            <a:gdLst/>
            <a:ahLst/>
            <a:cxnLst/>
            <a:rect l="l" t="t" r="r" b="b"/>
            <a:pathLst>
              <a:path w="11219739" h="14773808">
                <a:moveTo>
                  <a:pt x="0" y="0"/>
                </a:moveTo>
                <a:lnTo>
                  <a:pt x="11219739" y="0"/>
                </a:lnTo>
                <a:lnTo>
                  <a:pt x="11219739" y="14773808"/>
                </a:lnTo>
                <a:lnTo>
                  <a:pt x="0" y="14773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77" r="-77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347985" y="2804398"/>
            <a:ext cx="11506200" cy="46782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b="1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3</a:t>
            </a:r>
            <a:r>
              <a:rPr lang="ru-RU" sz="4400" b="1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. Крестьянская реформа 1861 г. </a:t>
            </a:r>
          </a:p>
          <a:p>
            <a:pPr algn="just"/>
            <a:endParaRPr lang="ru-RU" sz="4400" dirty="0" smtClean="0">
              <a:solidFill>
                <a:srgbClr val="000000"/>
              </a:solidFill>
              <a:latin typeface="X Typewriter" panose="02000609000000000000" pitchFamily="49" charset="0"/>
              <a:ea typeface="X Typewriter" panose="02000609000000000000" pitchFamily="49" charset="0"/>
              <a:cs typeface="Awesome Lathusca"/>
              <a:sym typeface="Awesome Lathusca"/>
            </a:endParaRPr>
          </a:p>
          <a:p>
            <a:pPr algn="just"/>
            <a:r>
              <a:rPr lang="ru-RU" sz="5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Прочитайте записку Д. А. </a:t>
            </a:r>
            <a:r>
              <a:rPr lang="ru-RU" sz="5400" dirty="0" smtClean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Оболенского за 1861 год </a:t>
            </a:r>
            <a:r>
              <a:rPr lang="ru-RU" sz="5400" dirty="0">
                <a:solidFill>
                  <a:srgbClr val="000000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Awesome Lathusca"/>
                <a:sym typeface="Awesome Lathusca"/>
              </a:rPr>
              <a:t>и определите дату проведения крестьянской реформы. </a:t>
            </a: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89857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980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820</Words>
  <Application>Microsoft Office PowerPoint</Application>
  <PresentationFormat>Произвольный</PresentationFormat>
  <Paragraphs>77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Bahnschrift</vt:lpstr>
      <vt:lpstr>X Typewriter</vt:lpstr>
      <vt:lpstr>มอนตี้</vt:lpstr>
      <vt:lpstr>Italy A</vt:lpstr>
      <vt:lpstr>Awesome Lathusca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 Торопыгина</dc:creator>
  <cp:lastModifiedBy>Александра Торопыгина</cp:lastModifiedBy>
  <cp:revision>7</cp:revision>
  <dcterms:created xsi:type="dcterms:W3CDTF">2006-08-16T00:00:00Z</dcterms:created>
  <dcterms:modified xsi:type="dcterms:W3CDTF">2025-02-18T19:46:27Z</dcterms:modified>
  <dc:identifier>DAGeZlKGKh4</dc:identifier>
</cp:coreProperties>
</file>